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797675" cy="9926638"/>
  <p:defaultTextStyle>
    <a:defPPr>
      <a:defRPr lang="ja-JP"/>
    </a:defPPr>
    <a:lvl1pPr marL="0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333FF"/>
    <a:srgbClr val="FFCCCC"/>
    <a:srgbClr val="FF0066"/>
    <a:srgbClr val="CCFF99"/>
    <a:srgbClr val="FF6699"/>
    <a:srgbClr val="FF3300"/>
    <a:srgbClr val="FF9933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684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57C20-32C3-450D-95DA-F80D73AD6207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3A205-5199-4703-A032-9C85B87DB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74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7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5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891" y="740658"/>
            <a:ext cx="1620440" cy="1577622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59570" y="740658"/>
            <a:ext cx="4747022" cy="1577622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15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7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15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59569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57600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0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6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0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8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21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屋内, 横たわる, 子供, 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DDF8984-F6C0-DB25-DB94-78693086B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4812" y="8618087"/>
            <a:ext cx="1315609" cy="986707"/>
          </a:xfrm>
          <a:prstGeom prst="rect">
            <a:avLst/>
          </a:prstGeom>
        </p:spPr>
      </p:pic>
      <p:pic>
        <p:nvPicPr>
          <p:cNvPr id="1040" name="Picture 16" descr="風船のクリーム色もこもこフレーム飾り枠イラスト | 無料 ...">
            <a:extLst>
              <a:ext uri="{FF2B5EF4-FFF2-40B4-BE49-F238E27FC236}">
                <a16:creationId xmlns:a16="http://schemas.microsoft.com/office/drawing/2014/main" id="{F777A118-DFB2-DACA-D981-966B7FE4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629"/>
            <a:ext cx="6808750" cy="598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月 | フリーイラスト素材集〔イラストミント〕">
            <a:extLst>
              <a:ext uri="{FF2B5EF4-FFF2-40B4-BE49-F238E27FC236}">
                <a16:creationId xmlns:a16="http://schemas.microsoft.com/office/drawing/2014/main" id="{540DD046-0EB1-EE00-4295-B0D0965A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16"/>
            <a:ext cx="4005064" cy="16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719F295-6CC7-9AEA-7F88-799A5219B4B2}"/>
              </a:ext>
            </a:extLst>
          </p:cNvPr>
          <p:cNvSpPr/>
          <p:nvPr/>
        </p:nvSpPr>
        <p:spPr>
          <a:xfrm>
            <a:off x="-27317" y="261390"/>
            <a:ext cx="43164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9525">
                  <a:solidFill>
                    <a:srgbClr val="CCFF99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１月生まれの</a:t>
            </a:r>
            <a:endParaRPr lang="en-US" altLang="ja-JP" sz="3200" b="1" dirty="0">
              <a:ln w="9525">
                <a:solidFill>
                  <a:srgbClr val="CCFF99"/>
                </a:solidFill>
                <a:prstDash val="solid"/>
              </a:ln>
              <a:solidFill>
                <a:srgbClr val="FF66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3200" b="1" dirty="0">
                <a:ln w="9525">
                  <a:solidFill>
                    <a:srgbClr val="CCFF99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おたんじょうかい</a:t>
            </a:r>
            <a:endParaRPr lang="ja-JP" altLang="en-US" sz="3200" b="1" cap="none" spc="0" dirty="0">
              <a:ln w="9525">
                <a:solidFill>
                  <a:srgbClr val="CCFF99"/>
                </a:solidFill>
                <a:prstDash val="solid"/>
              </a:ln>
              <a:solidFill>
                <a:srgbClr val="FF66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図 5" descr="落書きされた壁の前に立っている子供たち&#10;&#10;中程度の精度で自動的に生成された説明">
            <a:extLst>
              <a:ext uri="{FF2B5EF4-FFF2-40B4-BE49-F238E27FC236}">
                <a16:creationId xmlns:a16="http://schemas.microsoft.com/office/drawing/2014/main" id="{9521F7F8-E9DA-42D6-AEEE-FC336E2A2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r="3644" b="8013"/>
          <a:stretch/>
        </p:blipFill>
        <p:spPr>
          <a:xfrm>
            <a:off x="321731" y="2322980"/>
            <a:ext cx="1680801" cy="137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人, 屋内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8E5600FE-0A43-2BEB-F7A3-8662F12C1B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6" t="4077" r="5568"/>
          <a:stretch/>
        </p:blipFill>
        <p:spPr>
          <a:xfrm>
            <a:off x="2163700" y="1555680"/>
            <a:ext cx="1422819" cy="16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 descr="人, 若い, 子供, 少年 が含まれている画像&#10;&#10;自動的に生成された説明">
            <a:extLst>
              <a:ext uri="{FF2B5EF4-FFF2-40B4-BE49-F238E27FC236}">
                <a16:creationId xmlns:a16="http://schemas.microsoft.com/office/drawing/2014/main" id="{4C75736E-3E08-9A7B-D3CF-EEAC617A3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14" y="1900561"/>
            <a:ext cx="2025233" cy="151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落書きされた壁の前に立っている子供&#10;&#10;自動的に生成された説明">
            <a:extLst>
              <a:ext uri="{FF2B5EF4-FFF2-40B4-BE49-F238E27FC236}">
                <a16:creationId xmlns:a16="http://schemas.microsoft.com/office/drawing/2014/main" id="{895F6E2E-22A7-DC7A-03BB-8A2C877963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0" y="3334406"/>
            <a:ext cx="1800444" cy="1350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 descr="ラケットを振っている女性&#10;&#10;低い精度で自動的に生成された説明">
            <a:extLst>
              <a:ext uri="{FF2B5EF4-FFF2-40B4-BE49-F238E27FC236}">
                <a16:creationId xmlns:a16="http://schemas.microsoft.com/office/drawing/2014/main" id="{29521417-DE7C-3ACA-1638-EF3820F207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8" y="5445131"/>
            <a:ext cx="1913636" cy="143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 descr="キッチンで作業をしている人達&#10;&#10;中程度の精度で自動的に生成された説明">
            <a:extLst>
              <a:ext uri="{FF2B5EF4-FFF2-40B4-BE49-F238E27FC236}">
                <a16:creationId xmlns:a16="http://schemas.microsoft.com/office/drawing/2014/main" id="{A113302C-B4A4-7A8B-147B-613558C9E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4"/>
          <a:stretch/>
        </p:blipFill>
        <p:spPr>
          <a:xfrm>
            <a:off x="172150" y="3853247"/>
            <a:ext cx="1886633" cy="156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10E782-8B4B-0E6D-0F8D-2B8FC7247E7A}"/>
              </a:ext>
            </a:extLst>
          </p:cNvPr>
          <p:cNvSpPr txBox="1"/>
          <p:nvPr/>
        </p:nvSpPr>
        <p:spPr>
          <a:xfrm rot="21073038">
            <a:off x="-79035" y="1536081"/>
            <a:ext cx="249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n w="0">
                  <a:solidFill>
                    <a:srgbClr val="FF5050"/>
                  </a:solidFill>
                </a:ln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ドキドキ</a:t>
            </a:r>
            <a:endParaRPr lang="en-US" altLang="ja-JP" sz="2000" dirty="0">
              <a:ln w="0">
                <a:solidFill>
                  <a:srgbClr val="FF5050"/>
                </a:solidFill>
              </a:ln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ja-JP" altLang="en-US" sz="2000" dirty="0">
                <a:ln w="0">
                  <a:solidFill>
                    <a:srgbClr val="FF5050"/>
                  </a:solidFill>
                </a:ln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お誕生会の始まり♪</a:t>
            </a:r>
            <a:endParaRPr kumimoji="1" lang="en-US" altLang="ja-JP" sz="2000" dirty="0">
              <a:ln w="0">
                <a:solidFill>
                  <a:srgbClr val="FF5050"/>
                </a:solidFill>
              </a:ln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3FC65B-68F2-0C25-3072-CBA8D184EE0A}"/>
              </a:ext>
            </a:extLst>
          </p:cNvPr>
          <p:cNvSpPr txBox="1"/>
          <p:nvPr/>
        </p:nvSpPr>
        <p:spPr>
          <a:xfrm>
            <a:off x="4554950" y="4734858"/>
            <a:ext cx="2496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３歳になったよ！</a:t>
            </a:r>
            <a:endParaRPr kumimoji="1" lang="en-US" altLang="ja-JP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CDBD78C9-C95C-9977-D288-13A6BFA12A29}"/>
              </a:ext>
            </a:extLst>
          </p:cNvPr>
          <p:cNvSpPr/>
          <p:nvPr/>
        </p:nvSpPr>
        <p:spPr>
          <a:xfrm>
            <a:off x="4336816" y="1557320"/>
            <a:ext cx="2410439" cy="606838"/>
          </a:xfrm>
          <a:prstGeom prst="wedgeEllipseCallout">
            <a:avLst>
              <a:gd name="adj1" fmla="val -30660"/>
              <a:gd name="adj2" fmla="val 7992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F090F3-4FF9-5ADB-DD0D-DC33AD83B9CE}"/>
              </a:ext>
            </a:extLst>
          </p:cNvPr>
          <p:cNvSpPr txBox="1"/>
          <p:nvPr/>
        </p:nvSpPr>
        <p:spPr>
          <a:xfrm>
            <a:off x="4361378" y="1629644"/>
            <a:ext cx="249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５歳になりました！</a:t>
            </a:r>
            <a:endParaRPr kumimoji="1" lang="en-US" altLang="ja-JP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endParaRPr kumimoji="1" lang="en-US" altLang="ja-JP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05A7D62-7407-30A2-DBC4-836BDDC8571A}"/>
              </a:ext>
            </a:extLst>
          </p:cNvPr>
          <p:cNvSpPr/>
          <p:nvPr/>
        </p:nvSpPr>
        <p:spPr>
          <a:xfrm>
            <a:off x="2035521" y="3469627"/>
            <a:ext cx="2701144" cy="1845656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BE0D3D39-AE65-BE74-34C5-628E9E67D6A5}"/>
              </a:ext>
            </a:extLst>
          </p:cNvPr>
          <p:cNvSpPr/>
          <p:nvPr/>
        </p:nvSpPr>
        <p:spPr>
          <a:xfrm>
            <a:off x="4738376" y="4602354"/>
            <a:ext cx="2025233" cy="606838"/>
          </a:xfrm>
          <a:prstGeom prst="wedgeEllipseCallout">
            <a:avLst>
              <a:gd name="adj1" fmla="val 8531"/>
              <a:gd name="adj2" fmla="val -129149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7B26FD-4760-EA21-5B13-6F18D396E7A1}"/>
              </a:ext>
            </a:extLst>
          </p:cNvPr>
          <p:cNvSpPr txBox="1"/>
          <p:nvPr/>
        </p:nvSpPr>
        <p:spPr>
          <a:xfrm>
            <a:off x="3778418" y="5109"/>
            <a:ext cx="3108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１月２４日に１月生まれのお誕生会がありました。大好きなお友だちみんなから、「おめでとう」の言葉のプレゼント🎁嬉しかったね♡</a:t>
            </a:r>
            <a:endParaRPr kumimoji="1" lang="en-US" altLang="ja-JP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9A6DD8-A5C9-3CEF-49D5-36754C73E904}"/>
              </a:ext>
            </a:extLst>
          </p:cNvPr>
          <p:cNvSpPr txBox="1"/>
          <p:nvPr/>
        </p:nvSpPr>
        <p:spPr>
          <a:xfrm>
            <a:off x="199630" y="7124731"/>
            <a:ext cx="290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お誕生会の後は・・・</a:t>
            </a:r>
            <a:endParaRPr kumimoji="1"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8" name="図 17" descr="部屋に集まっている子供たち&#10;&#10;自動的に生成された説明">
            <a:extLst>
              <a:ext uri="{FF2B5EF4-FFF2-40B4-BE49-F238E27FC236}">
                <a16:creationId xmlns:a16="http://schemas.microsoft.com/office/drawing/2014/main" id="{C61105DF-58B4-5608-9CEF-9E41557439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13" y="5424547"/>
            <a:ext cx="1839036" cy="1379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 descr="床, 人, 屋内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B7DA4B5-87A7-A9B3-EDC8-18DA736C4E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05" y="3574441"/>
            <a:ext cx="1934155" cy="1450616"/>
          </a:xfrm>
          <a:prstGeom prst="rect">
            <a:avLst/>
          </a:prstGeom>
        </p:spPr>
      </p:pic>
      <p:pic>
        <p:nvPicPr>
          <p:cNvPr id="22" name="図 21" descr="木製, テーブル, 座る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C71582F8-2729-12E7-9825-6D1FB49225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8366">
            <a:off x="1875900" y="4284116"/>
            <a:ext cx="1270218" cy="952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 descr="屋内, 座る, テーブル, 板 が含まれている画像&#10;&#10;自動的に生成された説明">
            <a:extLst>
              <a:ext uri="{FF2B5EF4-FFF2-40B4-BE49-F238E27FC236}">
                <a16:creationId xmlns:a16="http://schemas.microsoft.com/office/drawing/2014/main" id="{BF5EE65C-1BA9-7E8B-345D-86F9BE7748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5561">
            <a:off x="3721035" y="4224135"/>
            <a:ext cx="1357060" cy="101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C88F50-5E91-1982-C404-7849AA5AA193}"/>
              </a:ext>
            </a:extLst>
          </p:cNvPr>
          <p:cNvSpPr txBox="1"/>
          <p:nvPr/>
        </p:nvSpPr>
        <p:spPr>
          <a:xfrm>
            <a:off x="-66886" y="3662444"/>
            <a:ext cx="249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n w="0">
                  <a:solidFill>
                    <a:srgbClr val="FF5050"/>
                  </a:solidFill>
                </a:ln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得意なこと発表☆</a:t>
            </a:r>
            <a:endParaRPr kumimoji="1" lang="en-US" altLang="ja-JP" sz="2000" dirty="0">
              <a:ln w="0">
                <a:solidFill>
                  <a:srgbClr val="FF5050"/>
                </a:solidFill>
              </a:ln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DCE50C-28E0-78C9-61D9-9C1B0F69E540}"/>
              </a:ext>
            </a:extLst>
          </p:cNvPr>
          <p:cNvSpPr txBox="1"/>
          <p:nvPr/>
        </p:nvSpPr>
        <p:spPr>
          <a:xfrm>
            <a:off x="149404" y="5059484"/>
            <a:ext cx="20530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spc="50" dirty="0">
                <a:ln w="9525" cmpd="sng">
                  <a:solidFill>
                    <a:srgbClr val="3333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ジャンプが上手！</a:t>
            </a:r>
            <a:endParaRPr kumimoji="1" lang="en-US" altLang="ja-JP" sz="1600" b="1" spc="50" dirty="0">
              <a:ln w="9525" cmpd="sng">
                <a:solidFill>
                  <a:srgbClr val="3333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E4F906F-4B5D-BD51-7694-C458AD78DCB0}"/>
              </a:ext>
            </a:extLst>
          </p:cNvPr>
          <p:cNvSpPr txBox="1"/>
          <p:nvPr/>
        </p:nvSpPr>
        <p:spPr>
          <a:xfrm>
            <a:off x="1408069" y="5552950"/>
            <a:ext cx="2496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なわとび☆</a:t>
            </a:r>
            <a:endParaRPr kumimoji="1" lang="en-US" altLang="ja-JP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ja-JP" alt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諦めないで</a:t>
            </a:r>
            <a:endParaRPr kumimoji="1" lang="en-US" altLang="ja-JP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ja-JP" alt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１００回跳べたよ</a:t>
            </a:r>
            <a:r>
              <a:rPr lang="ja-JP" alt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！</a:t>
            </a:r>
            <a:br>
              <a:rPr lang="en-US" altLang="ja-JP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</a:br>
            <a:endParaRPr kumimoji="1" lang="en-US" altLang="ja-JP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8" name="吹き出し: 円形 27">
            <a:extLst>
              <a:ext uri="{FF2B5EF4-FFF2-40B4-BE49-F238E27FC236}">
                <a16:creationId xmlns:a16="http://schemas.microsoft.com/office/drawing/2014/main" id="{D92DB1D2-D364-6E99-1C5F-C6F1AD6BC045}"/>
              </a:ext>
            </a:extLst>
          </p:cNvPr>
          <p:cNvSpPr/>
          <p:nvPr/>
        </p:nvSpPr>
        <p:spPr>
          <a:xfrm>
            <a:off x="2028198" y="5470268"/>
            <a:ext cx="1256363" cy="872215"/>
          </a:xfrm>
          <a:prstGeom prst="wedgeEllipseCallout">
            <a:avLst>
              <a:gd name="adj1" fmla="val -83181"/>
              <a:gd name="adj2" fmla="val -33295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4" name="図 1023" descr="床に座っている子供&#10;&#10;中程度の精度で自動的に生成された説明">
            <a:extLst>
              <a:ext uri="{FF2B5EF4-FFF2-40B4-BE49-F238E27FC236}">
                <a16:creationId xmlns:a16="http://schemas.microsoft.com/office/drawing/2014/main" id="{5663113A-41C3-9D65-B141-6BD42A089E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 b="30241"/>
          <a:stretch/>
        </p:blipFill>
        <p:spPr>
          <a:xfrm>
            <a:off x="5264444" y="7373729"/>
            <a:ext cx="1301831" cy="1025325"/>
          </a:xfrm>
          <a:prstGeom prst="rect">
            <a:avLst/>
          </a:prstGeom>
        </p:spPr>
      </p:pic>
      <p:pic>
        <p:nvPicPr>
          <p:cNvPr id="1026" name="図 1025" descr="床, 屋内, 子供, 犬 が含まれている画像&#10;&#10;自動的に生成された説明">
            <a:extLst>
              <a:ext uri="{FF2B5EF4-FFF2-40B4-BE49-F238E27FC236}">
                <a16:creationId xmlns:a16="http://schemas.microsoft.com/office/drawing/2014/main" id="{3DAD4F72-FAB2-DBA4-DD7F-0AE6195C21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13711" r="18267" b="5541"/>
          <a:stretch/>
        </p:blipFill>
        <p:spPr>
          <a:xfrm>
            <a:off x="3697777" y="7252682"/>
            <a:ext cx="1408181" cy="1196731"/>
          </a:xfrm>
          <a:prstGeom prst="rect">
            <a:avLst/>
          </a:prstGeom>
        </p:spPr>
      </p:pic>
      <p:pic>
        <p:nvPicPr>
          <p:cNvPr id="1028" name="図 1027" descr="壁の前に立っている子供たち&#10;&#10;低い精度で自動的に生成された説明">
            <a:extLst>
              <a:ext uri="{FF2B5EF4-FFF2-40B4-BE49-F238E27FC236}">
                <a16:creationId xmlns:a16="http://schemas.microsoft.com/office/drawing/2014/main" id="{9CCBDE4E-9E65-FD51-897A-AF0365EB90B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t="1" b="2992"/>
          <a:stretch/>
        </p:blipFill>
        <p:spPr>
          <a:xfrm>
            <a:off x="408685" y="7770864"/>
            <a:ext cx="1207702" cy="1323772"/>
          </a:xfrm>
          <a:prstGeom prst="rect">
            <a:avLst/>
          </a:prstGeom>
        </p:spPr>
      </p:pic>
      <p:sp>
        <p:nvSpPr>
          <p:cNvPr id="1030" name="テキスト ボックス 1029">
            <a:extLst>
              <a:ext uri="{FF2B5EF4-FFF2-40B4-BE49-F238E27FC236}">
                <a16:creationId xmlns:a16="http://schemas.microsoft.com/office/drawing/2014/main" id="{A3138382-C06A-7E7D-9AB9-CB566A903F2A}"/>
              </a:ext>
            </a:extLst>
          </p:cNvPr>
          <p:cNvSpPr txBox="1"/>
          <p:nvPr/>
        </p:nvSpPr>
        <p:spPr>
          <a:xfrm>
            <a:off x="1003102" y="7410486"/>
            <a:ext cx="290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お正月探しゲーム♪</a:t>
            </a:r>
            <a:endParaRPr kumimoji="1" lang="en-US" altLang="ja-JP" sz="20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031" name="図 1030" descr="ロゴ&#10;&#10;自動的に生成された説明">
            <a:extLst>
              <a:ext uri="{FF2B5EF4-FFF2-40B4-BE49-F238E27FC236}">
                <a16:creationId xmlns:a16="http://schemas.microsoft.com/office/drawing/2014/main" id="{F9F12E57-C0FA-CD3A-4EC7-54B5EF486C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479">
            <a:off x="1800233" y="7810504"/>
            <a:ext cx="565722" cy="538589"/>
          </a:xfrm>
          <a:prstGeom prst="rect">
            <a:avLst/>
          </a:prstGeom>
        </p:spPr>
      </p:pic>
      <p:pic>
        <p:nvPicPr>
          <p:cNvPr id="1032" name="図 103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420D7CA3-FBEC-4AD7-FD65-8EA73EC8B3E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81">
            <a:off x="3248710" y="7008805"/>
            <a:ext cx="510786" cy="510786"/>
          </a:xfrm>
          <a:prstGeom prst="rect">
            <a:avLst/>
          </a:prstGeom>
        </p:spPr>
      </p:pic>
      <p:pic>
        <p:nvPicPr>
          <p:cNvPr id="1033" name="図 1032" descr="グラフ&#10;&#10;自動的に生成された説明">
            <a:extLst>
              <a:ext uri="{FF2B5EF4-FFF2-40B4-BE49-F238E27FC236}">
                <a16:creationId xmlns:a16="http://schemas.microsoft.com/office/drawing/2014/main" id="{761B94D9-7A6C-5259-1D8A-EFFD3F233AE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5353" r="9679" b="6333"/>
          <a:stretch/>
        </p:blipFill>
        <p:spPr bwMode="auto">
          <a:xfrm rot="470872">
            <a:off x="5879643" y="8447055"/>
            <a:ext cx="923333" cy="76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4" name="図 1033" descr="ボックス, コンピュータ, 記号 が含まれている画像&#10;&#10;自動的に生成された説明">
            <a:extLst>
              <a:ext uri="{FF2B5EF4-FFF2-40B4-BE49-F238E27FC236}">
                <a16:creationId xmlns:a16="http://schemas.microsoft.com/office/drawing/2014/main" id="{1A973494-8C93-B426-7246-3C937AB30A9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" y="9198279"/>
            <a:ext cx="590142" cy="590142"/>
          </a:xfrm>
          <a:prstGeom prst="rect">
            <a:avLst/>
          </a:prstGeom>
        </p:spPr>
      </p:pic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C13A2503-4DE3-3DA7-7BB6-8D8ACE8A94BE}"/>
              </a:ext>
            </a:extLst>
          </p:cNvPr>
          <p:cNvSpPr txBox="1"/>
          <p:nvPr/>
        </p:nvSpPr>
        <p:spPr>
          <a:xfrm>
            <a:off x="402282" y="9057260"/>
            <a:ext cx="127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園内に隠れている６つのイラストを探すゲームを楽しみました☆</a:t>
            </a:r>
            <a:endParaRPr kumimoji="1"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37" name="テキスト ボックス 1036">
            <a:extLst>
              <a:ext uri="{FF2B5EF4-FFF2-40B4-BE49-F238E27FC236}">
                <a16:creationId xmlns:a16="http://schemas.microsoft.com/office/drawing/2014/main" id="{246FDD15-D22B-492E-BFBE-5A2E0CD375A8}"/>
              </a:ext>
            </a:extLst>
          </p:cNvPr>
          <p:cNvSpPr txBox="1"/>
          <p:nvPr/>
        </p:nvSpPr>
        <p:spPr>
          <a:xfrm>
            <a:off x="2454163" y="7887297"/>
            <a:ext cx="127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このあたりに</a:t>
            </a:r>
            <a:endParaRPr kumimoji="1"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あるかな・・・</a:t>
            </a:r>
            <a:br>
              <a:rPr kumimoji="1" lang="en-US" altLang="ja-JP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endParaRPr kumimoji="1"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38" name="吹き出し: 円形 1037">
            <a:extLst>
              <a:ext uri="{FF2B5EF4-FFF2-40B4-BE49-F238E27FC236}">
                <a16:creationId xmlns:a16="http://schemas.microsoft.com/office/drawing/2014/main" id="{E0D6A962-A7C7-7D0C-DD1E-438FC04D7854}"/>
              </a:ext>
            </a:extLst>
          </p:cNvPr>
          <p:cNvSpPr/>
          <p:nvPr/>
        </p:nvSpPr>
        <p:spPr>
          <a:xfrm>
            <a:off x="2469573" y="7903048"/>
            <a:ext cx="1218278" cy="589219"/>
          </a:xfrm>
          <a:prstGeom prst="wedgeEllipseCallout">
            <a:avLst>
              <a:gd name="adj1" fmla="val -51175"/>
              <a:gd name="adj2" fmla="val 60849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B27A24C6-1E4C-3BAB-F7B5-E4D204AFF0E1}"/>
              </a:ext>
            </a:extLst>
          </p:cNvPr>
          <p:cNvSpPr txBox="1"/>
          <p:nvPr/>
        </p:nvSpPr>
        <p:spPr>
          <a:xfrm>
            <a:off x="3651350" y="8497370"/>
            <a:ext cx="149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あっちにあるかも！</a:t>
            </a:r>
            <a:br>
              <a:rPr kumimoji="1" lang="en-US" altLang="ja-JP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行ってみよう！</a:t>
            </a:r>
            <a:endParaRPr kumimoji="1"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41" name="吹き出し: 円形 1040">
            <a:extLst>
              <a:ext uri="{FF2B5EF4-FFF2-40B4-BE49-F238E27FC236}">
                <a16:creationId xmlns:a16="http://schemas.microsoft.com/office/drawing/2014/main" id="{DE73C489-711F-E96F-F9BE-71818D4C1BF1}"/>
              </a:ext>
            </a:extLst>
          </p:cNvPr>
          <p:cNvSpPr/>
          <p:nvPr/>
        </p:nvSpPr>
        <p:spPr>
          <a:xfrm>
            <a:off x="3648014" y="8427805"/>
            <a:ext cx="1394767" cy="528457"/>
          </a:xfrm>
          <a:prstGeom prst="wedgeEllipseCallout">
            <a:avLst>
              <a:gd name="adj1" fmla="val 7550"/>
              <a:gd name="adj2" fmla="val -87472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吹き出し: 円形 1041">
            <a:extLst>
              <a:ext uri="{FF2B5EF4-FFF2-40B4-BE49-F238E27FC236}">
                <a16:creationId xmlns:a16="http://schemas.microsoft.com/office/drawing/2014/main" id="{800FE0A4-3850-66D5-C845-1CF9F418E1CE}"/>
              </a:ext>
            </a:extLst>
          </p:cNvPr>
          <p:cNvSpPr/>
          <p:nvPr/>
        </p:nvSpPr>
        <p:spPr>
          <a:xfrm>
            <a:off x="5217977" y="6672657"/>
            <a:ext cx="1394767" cy="594076"/>
          </a:xfrm>
          <a:prstGeom prst="wedgeEllipseCallout">
            <a:avLst>
              <a:gd name="adj1" fmla="val -20547"/>
              <a:gd name="adj2" fmla="val 76795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8D80B395-62AF-D772-3B73-CB7772A44F01}"/>
              </a:ext>
            </a:extLst>
          </p:cNvPr>
          <p:cNvSpPr txBox="1"/>
          <p:nvPr/>
        </p:nvSpPr>
        <p:spPr>
          <a:xfrm>
            <a:off x="5184810" y="6746884"/>
            <a:ext cx="1493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見つけたら、丸で</a:t>
            </a:r>
            <a:endParaRPr kumimoji="1"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囲むんだ～♪</a:t>
            </a:r>
            <a:br>
              <a:rPr kumimoji="1" lang="en-US" altLang="ja-JP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kumimoji="1" lang="en-US" altLang="ja-JP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endParaRPr kumimoji="1"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B0C9B811-01FA-9C44-E2EA-648E3FC6F67E}"/>
              </a:ext>
            </a:extLst>
          </p:cNvPr>
          <p:cNvSpPr txBox="1"/>
          <p:nvPr/>
        </p:nvSpPr>
        <p:spPr>
          <a:xfrm>
            <a:off x="2861746" y="9004219"/>
            <a:ext cx="3072442" cy="64633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時間いっぱい楽しみました。時間内に見つけられなかったイラストもありましたが、給食の後や後日もお正月ゲームを楽しんでいました。</a:t>
            </a:r>
            <a:endParaRPr kumimoji="1" lang="en-US" altLang="ja-JP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A455D3-54E3-2EB9-813C-117B9918F438}"/>
              </a:ext>
            </a:extLst>
          </p:cNvPr>
          <p:cNvSpPr txBox="1"/>
          <p:nvPr/>
        </p:nvSpPr>
        <p:spPr>
          <a:xfrm>
            <a:off x="249758" y="6577607"/>
            <a:ext cx="18390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spc="50" dirty="0">
                <a:ln w="9525" cmpd="sng">
                  <a:solidFill>
                    <a:srgbClr val="3333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なわとび</a:t>
            </a:r>
            <a:r>
              <a:rPr lang="ja-JP" altLang="en-US" sz="1600" b="1" spc="50" dirty="0">
                <a:ln w="9525" cmpd="sng">
                  <a:solidFill>
                    <a:srgbClr val="3333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★</a:t>
            </a:r>
            <a:endParaRPr kumimoji="1" lang="en-US" altLang="ja-JP" sz="1600" b="1" spc="50" dirty="0">
              <a:ln w="9525" cmpd="sng">
                <a:solidFill>
                  <a:srgbClr val="3333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155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142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HG丸ｺﾞｼｯｸM-PRO</vt:lpstr>
      <vt:lpstr>游ゴシック</vt:lpstr>
      <vt:lpstr>Arial</vt:lpstr>
      <vt:lpstr>Calibri</vt:lpstr>
      <vt:lpstr>Office ​​テーマ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Mikako</dc:creator>
  <cp:lastModifiedBy>Kei Tamura</cp:lastModifiedBy>
  <cp:revision>68</cp:revision>
  <cp:lastPrinted>2025-02-28T00:21:46Z</cp:lastPrinted>
  <dcterms:created xsi:type="dcterms:W3CDTF">2018-05-27T04:51:24Z</dcterms:created>
  <dcterms:modified xsi:type="dcterms:W3CDTF">2025-05-30T08:02:51Z</dcterms:modified>
</cp:coreProperties>
</file>