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99"/>
    <a:srgbClr val="996633"/>
    <a:srgbClr val="9933FF"/>
    <a:srgbClr val="FF9900"/>
    <a:srgbClr val="CC6600"/>
    <a:srgbClr val="FF5050"/>
    <a:srgbClr val="FF6600"/>
    <a:srgbClr val="FFCC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714" y="-42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6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3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891" y="740658"/>
            <a:ext cx="1620440" cy="1577622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570" y="740658"/>
            <a:ext cx="4747022" cy="1577622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15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4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5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569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7600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0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67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6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E14A-879F-4A0D-A745-3C189FF41BDD}" type="datetimeFigureOut">
              <a:rPr kumimoji="1" lang="ja-JP" altLang="en-US" smtClean="0"/>
              <a:pPr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A729206-27CF-0721-C1ED-F59AA1084110}"/>
              </a:ext>
            </a:extLst>
          </p:cNvPr>
          <p:cNvSpPr txBox="1"/>
          <p:nvPr/>
        </p:nvSpPr>
        <p:spPr>
          <a:xfrm>
            <a:off x="2564904" y="1583142"/>
            <a:ext cx="2321469" cy="338554"/>
          </a:xfrm>
          <a:prstGeom prst="rect">
            <a:avLst/>
          </a:prstGeom>
          <a:solidFill>
            <a:srgbClr val="FFCC66"/>
          </a:solidFill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996633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◆ </a:t>
            </a:r>
            <a:r>
              <a:rPr lang="en-US" altLang="ja-JP" sz="1600" b="1" dirty="0">
                <a:solidFill>
                  <a:srgbClr val="996633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600" b="1" dirty="0">
                <a:solidFill>
                  <a:srgbClr val="996633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１月の行事予定 ◆</a:t>
            </a:r>
            <a:endParaRPr kumimoji="1" lang="en-US" altLang="ja-JP" sz="1600" b="1" dirty="0">
              <a:solidFill>
                <a:srgbClr val="996633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A3BD1E5-0668-1B80-EC8D-FFD19C3E4F7C}"/>
              </a:ext>
            </a:extLst>
          </p:cNvPr>
          <p:cNvSpPr txBox="1"/>
          <p:nvPr/>
        </p:nvSpPr>
        <p:spPr>
          <a:xfrm>
            <a:off x="399275" y="1777183"/>
            <a:ext cx="6059445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月１日（火）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FF66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魚焼き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</a:t>
            </a:r>
            <a:r>
              <a:rPr lang="ja-JP" altLang="en-US" sz="1200" dirty="0">
                <a:solidFill>
                  <a:srgbClr val="9933FF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地区文化祭</a:t>
            </a:r>
            <a:endParaRPr lang="en-US" altLang="ja-JP" sz="1200" dirty="0">
              <a:solidFill>
                <a:srgbClr val="9933FF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b="1" dirty="0">
              <a:solidFill>
                <a:srgbClr val="0070C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月２日（水）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9933FF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地区文化祭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 </a:t>
            </a:r>
            <a:endParaRPr lang="en-US" altLang="ja-JP" sz="1200" b="1" dirty="0">
              <a:solidFill>
                <a:srgbClr val="0070C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月５日（火）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黒小交流会②</a:t>
            </a:r>
            <a:endParaRPr lang="en-US" altLang="ja-JP" sz="1200" dirty="0">
              <a:solidFill>
                <a:srgbClr val="9933FF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月６日（水）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FFC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交通安全の話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、職員会議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chemeClr val="accent6">
                    <a:lumMod val="7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月７日（木）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世代間活動日、なかよしクラブ</a:t>
            </a:r>
            <a:endParaRPr lang="en-US" altLang="ja-JP" sz="1200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92D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  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焼き芋づくりをします。ご参加頂ける孫親の皆さん、ご協力　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  をよろしくお願いいたします。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月８日（金）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黒小交流会③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、避難訓練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solidFill>
                  <a:srgbClr val="CC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日（月）・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18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日（月） ・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25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日（月）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体操教室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★体操パンツ、体操シャツの準備をお願いします。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法人園長会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12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黒森小交流会④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、カリキュラム会議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</a:t>
            </a:r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13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日（水）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FF33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クッキング</a:t>
            </a:r>
            <a:r>
              <a:rPr lang="en-US" altLang="ja-JP" sz="1200" dirty="0">
                <a:solidFill>
                  <a:srgbClr val="FF33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(</a:t>
            </a:r>
            <a:r>
              <a:rPr lang="ja-JP" altLang="en-US" sz="1200" dirty="0">
                <a:solidFill>
                  <a:srgbClr val="FF33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スイートポテト作り</a:t>
            </a:r>
            <a:r>
              <a:rPr lang="en-US" altLang="ja-JP" sz="1200" dirty="0">
                <a:solidFill>
                  <a:srgbClr val="FF33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)</a:t>
            </a:r>
            <a:r>
              <a:rPr lang="ja-JP" altLang="en-US" sz="1200" dirty="0" err="1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理事会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14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en-US" altLang="ja-JP" sz="1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0</a:t>
            </a:r>
            <a:r>
              <a:rPr lang="ja-JP" altLang="en-US" sz="1200" b="1" dirty="0">
                <a:solidFill>
                  <a:schemeClr val="accent1">
                    <a:lumMod val="75000"/>
                  </a:schemeClr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歳児の会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</a:t>
            </a:r>
            <a:r>
              <a:rPr lang="ja-JP" altLang="en-US" sz="1200" dirty="0">
                <a:solidFill>
                  <a:srgbClr val="FF3399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お楽しみ会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「第２回ハロウィンパレード」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ハロウィンの衣装をお持ちの方は当日着てきてください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15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協会主任会　　　　　　　　　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18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日（月）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4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歳児の会</a:t>
            </a:r>
            <a:endParaRPr lang="en-US" altLang="ja-JP" sz="1200" dirty="0">
              <a:solidFill>
                <a:srgbClr val="FF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b="1" dirty="0">
              <a:solidFill>
                <a:srgbClr val="FF00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19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黒森小交流会⑤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、職員会議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20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日（水）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法人主任会視察研修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CC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つみ木あそび</a:t>
            </a:r>
            <a:r>
              <a:rPr lang="en-US" altLang="ja-JP" sz="1200" dirty="0">
                <a:solidFill>
                  <a:srgbClr val="CC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(</a:t>
            </a:r>
            <a:r>
              <a:rPr lang="ja-JP" altLang="en-US" sz="1200" dirty="0">
                <a:solidFill>
                  <a:srgbClr val="CC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星組</a:t>
            </a:r>
            <a:r>
              <a:rPr lang="en-US" altLang="ja-JP" sz="1200" dirty="0">
                <a:solidFill>
                  <a:srgbClr val="CC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)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 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22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日（金）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黒森小学校交流会⑥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、黒小との話し合い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　　　　　　　　　　クラスだより発行　　　　　　　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26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日（火）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FF66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英語教室、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未満児カリキュラム</a:t>
            </a:r>
            <a:endParaRPr lang="en-US" altLang="ja-JP" sz="1200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8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27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日（水）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評議委員会</a:t>
            </a:r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b="1" dirty="0">
              <a:solidFill>
                <a:srgbClr val="FF3399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28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日（木）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ja-JP" altLang="en-US" sz="1200" b="1" dirty="0">
                <a:solidFill>
                  <a:srgbClr val="00206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以上児カリキュラム</a:t>
            </a:r>
            <a:endParaRPr lang="en-US" altLang="ja-JP" sz="1200" b="1" dirty="0">
              <a:solidFill>
                <a:srgbClr val="00206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endParaRPr lang="en-US" altLang="ja-JP" sz="12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＊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11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29</a:t>
            </a:r>
            <a:r>
              <a:rPr lang="ja-JP" altLang="en-US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日（金）</a:t>
            </a:r>
            <a:r>
              <a:rPr lang="en-US" altLang="ja-JP" sz="12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…</a:t>
            </a:r>
            <a:r>
              <a:rPr lang="en-US" altLang="ja-JP" sz="1200" b="1" dirty="0">
                <a:solidFill>
                  <a:srgbClr val="FF99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</a:t>
            </a:r>
            <a:r>
              <a:rPr lang="ja-JP" altLang="en-US" sz="1200" b="1" dirty="0">
                <a:solidFill>
                  <a:srgbClr val="FF990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１月生まれ誕生会</a:t>
            </a:r>
            <a:endParaRPr lang="en-US" altLang="ja-JP" sz="1200" b="1" dirty="0">
              <a:solidFill>
                <a:srgbClr val="FF990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55646CE-CB9A-4B60-EACF-711BD022ACD8}"/>
              </a:ext>
            </a:extLst>
          </p:cNvPr>
          <p:cNvSpPr txBox="1"/>
          <p:nvPr/>
        </p:nvSpPr>
        <p:spPr>
          <a:xfrm>
            <a:off x="5646130" y="56456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黒森保育園</a:t>
            </a:r>
            <a:endParaRPr kumimoji="1" lang="en-US" altLang="ja-JP" sz="11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B76CEF-70BC-4890-9C24-35B7FA67DABD}"/>
              </a:ext>
            </a:extLst>
          </p:cNvPr>
          <p:cNvSpPr txBox="1"/>
          <p:nvPr/>
        </p:nvSpPr>
        <p:spPr>
          <a:xfrm>
            <a:off x="2585858" y="155183"/>
            <a:ext cx="22516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黒森地区文化祭</a:t>
            </a:r>
            <a:endParaRPr kumimoji="1" lang="en-US" altLang="ja-JP" sz="1200" b="1" dirty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20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～うみのなかへようこそ～</a:t>
            </a:r>
            <a:endParaRPr lang="en-US" altLang="ja-JP" sz="1200" b="1" dirty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年はステージが海に変身。クラゲやイルカ、カメ、ハリセンボン、魚がたくさん泳いでいました。星組さんは等身大の王子様と人魚も色や形を自分たちでイメージをしながら作りました。飾られると、「これ僕</a:t>
            </a: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私</a:t>
            </a:r>
            <a:r>
              <a:rPr lang="en-US" altLang="ja-JP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の」と嬉しそうでした。</a:t>
            </a: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B3FA665-62F6-506C-C6B5-E298C37E2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105" y="7257256"/>
            <a:ext cx="1018885" cy="145245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9479FE4-2912-3B47-9768-23813ED72A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472" y="2185420"/>
            <a:ext cx="1368152" cy="890775"/>
          </a:xfrm>
          <a:prstGeom prst="rect">
            <a:avLst/>
          </a:prstGeom>
        </p:spPr>
      </p:pic>
      <p:pic>
        <p:nvPicPr>
          <p:cNvPr id="23" name="図 22" descr="人, 男, 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3FAA4169-6E64-A0D6-E03B-9CCAEB6F68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4" r="12659"/>
          <a:stretch/>
        </p:blipFill>
        <p:spPr>
          <a:xfrm rot="5400000">
            <a:off x="318103" y="53147"/>
            <a:ext cx="948483" cy="970512"/>
          </a:xfrm>
          <a:prstGeom prst="rect">
            <a:avLst/>
          </a:prstGeom>
          <a:ln w="19050">
            <a:solidFill>
              <a:srgbClr val="9933FF"/>
            </a:solidFill>
          </a:ln>
        </p:spPr>
      </p:pic>
      <p:pic>
        <p:nvPicPr>
          <p:cNvPr id="25" name="図 24" descr="屋内, テーブル, 座る, 小さい が含まれている画像&#10;&#10;自動的に生成された説明">
            <a:extLst>
              <a:ext uri="{FF2B5EF4-FFF2-40B4-BE49-F238E27FC236}">
                <a16:creationId xmlns:a16="http://schemas.microsoft.com/office/drawing/2014/main" id="{A788D36E-2ACA-E87A-714E-613A24CEA3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76" r="15350" b="5200"/>
          <a:stretch/>
        </p:blipFill>
        <p:spPr>
          <a:xfrm>
            <a:off x="277742" y="1101979"/>
            <a:ext cx="1029206" cy="775324"/>
          </a:xfrm>
          <a:prstGeom prst="rect">
            <a:avLst/>
          </a:prstGeom>
          <a:ln w="19050">
            <a:solidFill>
              <a:srgbClr val="996633"/>
            </a:solidFill>
          </a:ln>
        </p:spPr>
      </p:pic>
      <p:pic>
        <p:nvPicPr>
          <p:cNvPr id="29" name="図 28" descr="テーブルの上に座っている子供たち&#10;&#10;低い精度で自動的に生成された説明">
            <a:extLst>
              <a:ext uri="{FF2B5EF4-FFF2-40B4-BE49-F238E27FC236}">
                <a16:creationId xmlns:a16="http://schemas.microsoft.com/office/drawing/2014/main" id="{92671D6C-9632-7C5E-5FD1-E5E4E85C8F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696" y="170420"/>
            <a:ext cx="1085484" cy="814113"/>
          </a:xfrm>
          <a:prstGeom prst="rect">
            <a:avLst/>
          </a:prstGeom>
          <a:ln w="19050">
            <a:solidFill>
              <a:srgbClr val="FF3399"/>
            </a:solidFill>
          </a:ln>
        </p:spPr>
      </p:pic>
      <p:pic>
        <p:nvPicPr>
          <p:cNvPr id="31" name="図 30" descr="屋内, 天井, テーブル, カウンター が含まれている画像&#10;&#10;自動的に生成された説明">
            <a:extLst>
              <a:ext uri="{FF2B5EF4-FFF2-40B4-BE49-F238E27FC236}">
                <a16:creationId xmlns:a16="http://schemas.microsoft.com/office/drawing/2014/main" id="{1CB86B86-44CD-2F93-6D08-D8F12C9AC4F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821" b="12455"/>
          <a:stretch/>
        </p:blipFill>
        <p:spPr>
          <a:xfrm>
            <a:off x="4950089" y="343262"/>
            <a:ext cx="1761205" cy="722857"/>
          </a:xfrm>
          <a:prstGeom prst="rect">
            <a:avLst/>
          </a:prstGeom>
          <a:ln w="19050">
            <a:solidFill>
              <a:srgbClr val="00B050"/>
            </a:solidFill>
          </a:ln>
        </p:spPr>
      </p:pic>
      <p:pic>
        <p:nvPicPr>
          <p:cNvPr id="33" name="図 32" descr="床, 人, 屋内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ED86B3D9-11DE-6054-A058-DC0906E719C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66" r="26503"/>
          <a:stretch/>
        </p:blipFill>
        <p:spPr>
          <a:xfrm>
            <a:off x="5862549" y="1191196"/>
            <a:ext cx="848745" cy="630812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  <p:pic>
        <p:nvPicPr>
          <p:cNvPr id="35" name="図 34" descr="テーブルについている子供&#10;&#10;自動的に生成された説明">
            <a:extLst>
              <a:ext uri="{FF2B5EF4-FFF2-40B4-BE49-F238E27FC236}">
                <a16:creationId xmlns:a16="http://schemas.microsoft.com/office/drawing/2014/main" id="{379A0672-9EE7-F44B-AF48-1C0E1F5AAC9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0" t="4680" r="4600" b="12696"/>
          <a:stretch/>
        </p:blipFill>
        <p:spPr>
          <a:xfrm>
            <a:off x="1381214" y="1079092"/>
            <a:ext cx="1134807" cy="775325"/>
          </a:xfrm>
          <a:prstGeom prst="rect">
            <a:avLst/>
          </a:prstGeom>
          <a:ln w="19050">
            <a:solidFill>
              <a:srgbClr val="7030A0"/>
            </a:solidFill>
          </a:ln>
        </p:spPr>
      </p:pic>
      <p:pic>
        <p:nvPicPr>
          <p:cNvPr id="37" name="図 36" descr="台の上に立っている子供たち&#10;&#10;低い精度で自動的に生成された説明">
            <a:extLst>
              <a:ext uri="{FF2B5EF4-FFF2-40B4-BE49-F238E27FC236}">
                <a16:creationId xmlns:a16="http://schemas.microsoft.com/office/drawing/2014/main" id="{58FB1E03-BA7C-EF7E-6BC2-9A059B01D6F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89" y="1264899"/>
            <a:ext cx="848744" cy="63655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1901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435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UD デジタル 教科書体 NK-R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Mikako</dc:creator>
  <cp:lastModifiedBy>Kei Tamura</cp:lastModifiedBy>
  <cp:revision>66</cp:revision>
  <cp:lastPrinted>2024-11-06T06:52:07Z</cp:lastPrinted>
  <dcterms:created xsi:type="dcterms:W3CDTF">2018-05-27T04:51:24Z</dcterms:created>
  <dcterms:modified xsi:type="dcterms:W3CDTF">2024-11-06T06:53:30Z</dcterms:modified>
</cp:coreProperties>
</file>